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000"/>
            </a:pPr>
            <a:r>
              <a:t>تعريف بالقسم</a:t>
            </a:r>
          </a:p>
          <a:p>
            <a:pPr>
              <a:defRPr sz="1400" i="1"/>
            </a:pPr>
            <a:r>
              <a:t>Department Definition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1092200"/>
          <a:ext cx="82296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457200"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تعريف بالقسم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Department Definition</a:t>
                      </a:r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يهدف قسم اللغة العربية إلى تعليم اللغة العربية وآدابها للطلاب وتطوير مهاراتهم في الفهم والتحدث والكتابة.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The Arabic Language Department aims to teach Arabic language and literature to students, enhancing their comprehension, speaking, and writing skills.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000"/>
            </a:pPr>
            <a:r>
              <a:t>رؤية القسم</a:t>
            </a:r>
          </a:p>
          <a:p>
            <a:pPr>
              <a:defRPr sz="1400" i="1"/>
            </a:pPr>
            <a:r>
              <a:t>Department Vision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1092200"/>
          <a:ext cx="82296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457200"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رؤية القسم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Department Vision</a:t>
                      </a:r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تحقيق الريادة في تعليم اللغة العربية وآدابها محليًا ودوليًا.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Achieving excellence in teaching Arabic language and literature locally and internationally.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743200" y="45720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000"/>
            </a:pPr>
            <a:r>
              <a:t>رسالة القسم</a:t>
            </a:r>
          </a:p>
          <a:p>
            <a:pPr>
              <a:defRPr sz="1400" i="1"/>
            </a:pPr>
            <a:r>
              <a:t>Department Mission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743200" y="1092200"/>
          <a:ext cx="82296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457200"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رسالة القسم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Department Mission</a:t>
                      </a:r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توفير برامج تعليمية متميزة لتأهيل الطلاب لفهم اللغة العربية وآدابها واستخدامها بكفاءة.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Providing distinguished educational programs to qualify students to understand and effectively use the Arabic language and its literature.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457200"/>
            <a:ext cx="8229600" cy="3657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000"/>
            </a:pPr>
            <a:r>
              <a:t>أهداف القسم</a:t>
            </a:r>
          </a:p>
          <a:p>
            <a:pPr>
              <a:defRPr sz="1400" i="1"/>
            </a:pPr>
            <a:r>
              <a:t>Department Goals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1092200"/>
          <a:ext cx="822960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914400"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أهداف القسم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Department Goals</a:t>
                      </a:r>
                    </a:p>
                  </a:txBody>
                  <a:tcPr/>
                </a:tc>
              </a:tr>
              <a:tr h="914400"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- تعزيز المهارات اللغوية.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- Enhancing linguistic skills.</a:t>
                      </a:r>
                    </a:p>
                  </a:txBody>
                  <a:tcPr/>
                </a:tc>
              </a:tr>
              <a:tr h="914400"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- إعداد كوادر قادرة على تدريس اللغة العربية.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- Preparing professionals capable of teaching Arabic.</a:t>
                      </a:r>
                    </a:p>
                  </a:txBody>
                  <a:tcPr/>
                </a:tc>
              </a:tr>
              <a:tr h="914400"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- دعم البحث العلمي في اللغة العربية وآدابها.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- Supporting scientific research in Arabic language and literature.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000"/>
            </a:pPr>
            <a:r>
              <a:t>الوظائف المتاحة للخريجين</a:t>
            </a:r>
          </a:p>
          <a:p>
            <a:pPr>
              <a:defRPr sz="1400" i="1"/>
            </a:pPr>
            <a:r>
              <a:t>Available Careers for Graduates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1092200"/>
          <a:ext cx="82296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457200"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الوظائف المتاحة للخريجين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Available Careers for Graduates</a:t>
                      </a:r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معلم لغة عربية، باحث لغوي، كاتب، مترجم، مستشار لغوي.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Arabic Teacher, Linguistic Researcher, Writer, Translator, Language Consultant.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457200" y="914400"/>
          <a:ext cx="82296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762000">
                <a:tc>
                  <a:txBody>
                    <a:bodyPr/>
                    <a:lstStyle/>
                    <a:p>
                      <a:r>
                        <a:t>الفصل الأول</a:t>
                      </a:r>
                    </a:p>
                    <a:p>
                      <a:r>
                        <a:t>Semester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المادة</a:t>
                      </a:r>
                    </a:p>
                    <a:p>
                      <a:r>
                        <a:t>Course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عدد الساعات</a:t>
                      </a:r>
                    </a:p>
                    <a:p>
                      <a:r>
                        <a:t>Hours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النحو والصرف 1</a:t>
                      </a:r>
                    </a:p>
                    <a:p>
                      <a:r>
                        <a:t>Grammar and Morphology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النحو والصرف - عباس حسن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8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الأدب العربي القديم</a:t>
                      </a:r>
                    </a:p>
                    <a:p>
                      <a:r>
                        <a:t>Ancient Arabic Literature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الأدب القديم - شوقي ضيف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8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البلاغة العربية 1</a:t>
                      </a:r>
                    </a:p>
                    <a:p>
                      <a:r>
                        <a:t>Arabic Rhetoric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البلاغة العربية - أحمد شرف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6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مهارات الكتابة</a:t>
                      </a:r>
                    </a:p>
                    <a:p>
                      <a:r>
                        <a:t>Writing Skills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مهارات الكتابة - خالد محمود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6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التدريب الميداني</a:t>
                      </a:r>
                    </a:p>
                    <a:p>
                      <a:r>
                        <a:t>Field Training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4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457200" y="914400"/>
          <a:ext cx="82296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762000">
                <a:tc>
                  <a:txBody>
                    <a:bodyPr/>
                    <a:lstStyle/>
                    <a:p>
                      <a:r>
                        <a:t>الفصل الثاني</a:t>
                      </a:r>
                    </a:p>
                    <a:p>
                      <a:r>
                        <a:t>Semester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المادة</a:t>
                      </a:r>
                    </a:p>
                    <a:p>
                      <a:r>
                        <a:t>Course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عدد الساعات</a:t>
                      </a:r>
                    </a:p>
                    <a:p>
                      <a:r>
                        <a:t>Hours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النحو والصرف 2</a:t>
                      </a:r>
                    </a:p>
                    <a:p>
                      <a:r>
                        <a:t>Grammar and Morphology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النحو والصرف - عباس حسن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8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الأدب الإسلامي</a:t>
                      </a:r>
                    </a:p>
                    <a:p>
                      <a:r>
                        <a:t>Islamic Literature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الأدب الإسلامي - محمد علي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8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البلاغة العربية 2</a:t>
                      </a:r>
                    </a:p>
                    <a:p>
                      <a:r>
                        <a:t>Arabic Rhetoric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البلاغة العربية - أحمد شرف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6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مهارات القراءة</a:t>
                      </a:r>
                    </a:p>
                    <a:p>
                      <a:r>
                        <a:t>Reading Skills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مهارات القراءة - ريمون كاتل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6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التدريب الميداني</a:t>
                      </a:r>
                    </a:p>
                    <a:p>
                      <a:r>
                        <a:t>Field Training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4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457200" y="914400"/>
          <a:ext cx="82296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762000">
                <a:tc>
                  <a:txBody>
                    <a:bodyPr/>
                    <a:lstStyle/>
                    <a:p>
                      <a:r>
                        <a:t>الفصل الثالث</a:t>
                      </a:r>
                    </a:p>
                    <a:p>
                      <a:r>
                        <a:t>Semester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المادة</a:t>
                      </a:r>
                    </a:p>
                    <a:p>
                      <a:r>
                        <a:t>Course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عدد الساعات</a:t>
                      </a:r>
                    </a:p>
                    <a:p>
                      <a:r>
                        <a:t>Hours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النحو والصرف 3</a:t>
                      </a:r>
                    </a:p>
                    <a:p>
                      <a:r>
                        <a:t>Grammar and Morphology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النحو والصرف - عباس حسن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8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الأدب العربي الحديث</a:t>
                      </a:r>
                    </a:p>
                    <a:p>
                      <a:r>
                        <a:t>Modern Arabic Literature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الأدب الحديث - أحمد عبد الله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8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علم العروض والقافية</a:t>
                      </a:r>
                    </a:p>
                    <a:p>
                      <a:r>
                        <a:t>Prosody and Rhyme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العروض والقافية - علي القاضي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6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تحليل النصوص الأدبية</a:t>
                      </a:r>
                    </a:p>
                    <a:p>
                      <a:r>
                        <a:t>Analysis of Literary Texts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تحليل النصوص - ريمون كاتل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6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التدريب العملي المتقدم</a:t>
                      </a:r>
                    </a:p>
                    <a:p>
                      <a:r>
                        <a:t>Advanced Practical Training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4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457200" y="914400"/>
          <a:ext cx="82296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762000">
                <a:tc>
                  <a:txBody>
                    <a:bodyPr/>
                    <a:lstStyle/>
                    <a:p>
                      <a:r>
                        <a:t>الفصل الرابع</a:t>
                      </a:r>
                    </a:p>
                    <a:p>
                      <a:r>
                        <a:t>Semester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المادة</a:t>
                      </a:r>
                    </a:p>
                    <a:p>
                      <a:r>
                        <a:t>Course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عدد الساعات</a:t>
                      </a:r>
                    </a:p>
                    <a:p>
                      <a:r>
                        <a:t>Hours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مشاريع التخرج</a:t>
                      </a:r>
                    </a:p>
                    <a:p>
                      <a:r>
                        <a:t>Graduation Projects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8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الأدب المقارن</a:t>
                      </a:r>
                    </a:p>
                    <a:p>
                      <a:r>
                        <a:t>Comparative Literature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الأدب المقارن - علي إبراهيم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8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القضايا المعاصرة في اللغة العربية</a:t>
                      </a:r>
                    </a:p>
                    <a:p>
                      <a:r>
                        <a:t>Contemporary Issues in Arabic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القضايا المعاصرة - أحمد شرف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8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المنهجية العلمية في الدراسات اللغوية</a:t>
                      </a:r>
                    </a:p>
                    <a:p>
                      <a:r>
                        <a:t>Scientific Methodology in Linguistics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المنهجية العلمية - خالد محمود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6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التدريب الميداني النهائي</a:t>
                      </a:r>
                    </a:p>
                    <a:p>
                      <a:r>
                        <a:t>Final Field Training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4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