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ctrTitle"/>
          </p:nvPr>
        </p:nvSpPr>
        <p:spPr/>
        <p:txBody>
          <a:bodyPr/>
          <a:lstStyle/>
          <a:p>
            <a:pPr>
              <a:defRPr sz="1400"/>
            </a:pPr>
            <a:r>
              <a:t>قسم إدارة الأعمال</a:t>
            </a:r>
          </a:p>
          <a:p>
            <a:pPr>
              <a:defRPr sz="1400"/>
            </a:pPr>
            <a:r>
              <a:t>Department of Business Administration</a:t>
            </a:r>
          </a:p>
        </p:txBody>
      </p:sp>
      <p:sp>
        <p:nvSpPr>
          <p:cNvPr id="3" name="Subtitle 2"/>
          <p:cNvSpPr>
            <a:spLocks noGrp="1"/>
          </p:cNvSpPr>
          <p:nvPr>
            <p:ph type="subTitle" idx="1"/>
          </p:nvPr>
        </p:nvSpPr>
        <p:spPr/>
        <p:txBody>
          <a:bodyPr/>
          <a:lstStyle/>
          <a:p>
            <a:pPr>
              <a:defRPr sz="1400"/>
            </a:pPr>
            <a:r>
              <a:t>Overview</a:t>
            </a:r>
          </a:p>
        </p:txBody>
      </p:sp>
      <p:sp>
        <p:nvSpPr>
          <p:cNvPr id="4" name="TextBox 3"/>
          <p:cNvSpPr txBox="1"/>
          <p:nvPr/>
        </p:nvSpPr>
        <p:spPr>
          <a:xfrm>
            <a:off x="457200" y="182880"/>
            <a:ext cx="8229600" cy="457200"/>
          </a:xfrm>
          <a:prstGeom prst="rect">
            <a:avLst/>
          </a:prstGeom>
          <a:noFill/>
        </p:spPr>
        <p:txBody>
          <a:bodyPr wrap="none">
            <a:spAutoFit/>
          </a:bodyPr>
          <a:lstStyle/>
          <a:p>
            <a:pPr algn="ctr">
              <a:defRPr b="1" sz="1400"/>
            </a:pPr>
            <a:r>
              <a:t>RIU EDU - USA</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pPr>
              <a:defRPr sz="1400"/>
            </a:pPr>
            <a:r>
              <a:t>التعريف بقسم قسم إدارة الأعمال / Department of Business Administration</a:t>
            </a:r>
          </a:p>
        </p:txBody>
      </p:sp>
      <p:sp>
        <p:nvSpPr>
          <p:cNvPr id="3" name="TextBox 2"/>
          <p:cNvSpPr txBox="1"/>
          <p:nvPr/>
        </p:nvSpPr>
        <p:spPr>
          <a:xfrm>
            <a:off x="457200" y="914400"/>
            <a:ext cx="7772400" cy="2743200"/>
          </a:xfrm>
          <a:prstGeom prst="rect">
            <a:avLst/>
          </a:prstGeom>
          <a:noFill/>
        </p:spPr>
        <p:txBody>
          <a:bodyPr wrap="square">
            <a:spAutoFit/>
          </a:bodyPr>
          <a:lstStyle/>
          <a:p>
            <a:pPr>
              <a:defRPr sz="1400"/>
            </a:pPr>
            <a:r>
              <a:t>يركز قسم إدارة الأعمال على إعداد قادة ورواد أعمال يتمتعون بالمعرفة النظرية والمهارات العملية اللازمة لإدارة المؤسسات والشركات بكفاءة وفعالية في بيئات الأعمال المحلية والعالمية.</a:t>
            </a:r>
          </a:p>
          <a:p>
            <a:pPr>
              <a:defRPr sz="1400"/>
            </a:pPr>
          </a:p>
          <a:p>
            <a:pPr>
              <a:defRPr sz="1400"/>
            </a:pPr>
            <a:r>
              <a:t>The Department of Business Administration focuses on preparing leaders and entrepreneurs with the theoretical knowledge and practical skills required to manage organizations and companies efficiently and effectively in local and global business environments.</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الفصل الأول - المناهج / Curriculum</a:t>
            </a:r>
          </a:p>
        </p:txBody>
      </p:sp>
      <p:graphicFrame>
        <p:nvGraphicFramePr>
          <p:cNvPr id="3" name="Table 2"/>
          <p:cNvGraphicFramePr>
            <a:graphicFrameLocks noGrp="1"/>
          </p:cNvGraphicFramePr>
          <p:nvPr/>
        </p:nvGraphicFramePr>
        <p:xfrm>
          <a:off x="457200" y="1371600"/>
          <a:ext cx="7772400" cy="3200400"/>
        </p:xfrm>
        <a:graphic>
          <a:graphicData uri="http://schemas.openxmlformats.org/drawingml/2006/table">
            <a:tbl>
              <a:tblPr firstRow="1" bandRow="1">
                <a:tableStyleId>{5C22544A-7EE6-4342-B048-85BDC9FD1C3A}</a:tableStyleId>
              </a:tblPr>
              <a:tblGrid>
                <a:gridCol w="3886200"/>
                <a:gridCol w="3886200"/>
              </a:tblGrid>
              <a:tr h="640080">
                <a:tc>
                  <a:txBody>
                    <a:bodyPr/>
                    <a:lstStyle/>
                    <a:p>
                      <a:pPr>
                        <a:defRPr b="1" sz="1200"/>
                      </a:pPr>
                      <a:r>
                        <a:t>اسم المادة / Course Name</a:t>
                      </a:r>
                    </a:p>
                  </a:txBody>
                  <a:tcPr/>
                </a:tc>
                <a:tc>
                  <a:txBody>
                    <a:bodyPr/>
                    <a:lstStyle/>
                    <a:p>
                      <a:pPr>
                        <a:defRPr b="1" sz="1200"/>
                      </a:pPr>
                      <a:r>
                        <a:t>عدد الساعات / Hours</a:t>
                      </a:r>
                    </a:p>
                  </a:txBody>
                  <a:tcPr/>
                </a:tc>
              </a:tr>
              <a:tr h="640080">
                <a:tc>
                  <a:txBody>
                    <a:bodyPr/>
                    <a:lstStyle/>
                    <a:p>
                      <a:pPr>
                        <a:defRPr sz="1000"/>
                      </a:pPr>
                      <a:r>
                        <a:t>مبادئ إدارة الأعمال / Principles of Business Administration</a:t>
                      </a:r>
                    </a:p>
                  </a:txBody>
                  <a:tcPr/>
                </a:tc>
                <a:tc>
                  <a:txBody>
                    <a:bodyPr/>
                    <a:lstStyle/>
                    <a:p>
                      <a:pPr>
                        <a:defRPr sz="1000"/>
                      </a:pPr>
                      <a:r>
                        <a:t>8</a:t>
                      </a:r>
                    </a:p>
                  </a:txBody>
                  <a:tcPr/>
                </a:tc>
              </a:tr>
              <a:tr h="640080">
                <a:tc>
                  <a:txBody>
                    <a:bodyPr/>
                    <a:lstStyle/>
                    <a:p>
                      <a:pPr>
                        <a:defRPr sz="1000"/>
                      </a:pPr>
                      <a:r>
                        <a:t>مبادئ التسويق / Principles of Marketing</a:t>
                      </a:r>
                    </a:p>
                  </a:txBody>
                  <a:tcPr/>
                </a:tc>
                <a:tc>
                  <a:txBody>
                    <a:bodyPr/>
                    <a:lstStyle/>
                    <a:p>
                      <a:pPr>
                        <a:defRPr sz="1000"/>
                      </a:pPr>
                      <a:r>
                        <a:t>6</a:t>
                      </a:r>
                    </a:p>
                  </a:txBody>
                  <a:tcPr/>
                </a:tc>
              </a:tr>
              <a:tr h="640080">
                <a:tc>
                  <a:txBody>
                    <a:bodyPr/>
                    <a:lstStyle/>
                    <a:p>
                      <a:pPr>
                        <a:defRPr sz="1000"/>
                      </a:pPr>
                      <a:r>
                        <a:t>الإدارة المالية / Financial Management</a:t>
                      </a:r>
                    </a:p>
                  </a:txBody>
                  <a:tcPr/>
                </a:tc>
                <a:tc>
                  <a:txBody>
                    <a:bodyPr/>
                    <a:lstStyle/>
                    <a:p>
                      <a:pPr>
                        <a:defRPr sz="1000"/>
                      </a:pPr>
                      <a:r>
                        <a:t>6</a:t>
                      </a:r>
                    </a:p>
                  </a:txBody>
                  <a:tcPr/>
                </a:tc>
              </a:tr>
              <a:tr h="640080">
                <a:tc>
                  <a:txBody>
                    <a:bodyPr/>
                    <a:lstStyle/>
                    <a:p>
                      <a:pPr>
                        <a:defRPr sz="1000"/>
                      </a:pPr>
                      <a:r>
                        <a:t>مقدمة في المحاسبة / Introduction to Accounting</a:t>
                      </a:r>
                    </a:p>
                  </a:txBody>
                  <a:tcPr/>
                </a:tc>
                <a:tc>
                  <a:txBody>
                    <a:bodyPr/>
                    <a:lstStyle/>
                    <a:p>
                      <a:pPr>
                        <a:defRPr sz="1000"/>
                      </a:pPr>
                      <a:r>
                        <a:t>6</a:t>
                      </a:r>
                    </a:p>
                  </a:txBody>
                  <a:tcPr/>
                </a:tc>
              </a:tr>
            </a:tbl>
          </a:graphicData>
        </a:graphic>
      </p:graphicFrame>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الفصل الثاني - المناهج / Curriculum</a:t>
            </a:r>
          </a:p>
        </p:txBody>
      </p:sp>
      <p:graphicFrame>
        <p:nvGraphicFramePr>
          <p:cNvPr id="3" name="Table 2"/>
          <p:cNvGraphicFramePr>
            <a:graphicFrameLocks noGrp="1"/>
          </p:cNvGraphicFramePr>
          <p:nvPr/>
        </p:nvGraphicFramePr>
        <p:xfrm>
          <a:off x="457200" y="1371600"/>
          <a:ext cx="7772400" cy="3200400"/>
        </p:xfrm>
        <a:graphic>
          <a:graphicData uri="http://schemas.openxmlformats.org/drawingml/2006/table">
            <a:tbl>
              <a:tblPr firstRow="1" bandRow="1">
                <a:tableStyleId>{5C22544A-7EE6-4342-B048-85BDC9FD1C3A}</a:tableStyleId>
              </a:tblPr>
              <a:tblGrid>
                <a:gridCol w="3886200"/>
                <a:gridCol w="3886200"/>
              </a:tblGrid>
              <a:tr h="640080">
                <a:tc>
                  <a:txBody>
                    <a:bodyPr/>
                    <a:lstStyle/>
                    <a:p>
                      <a:pPr>
                        <a:defRPr b="1" sz="1200"/>
                      </a:pPr>
                      <a:r>
                        <a:t>اسم المادة / Course Name</a:t>
                      </a:r>
                    </a:p>
                  </a:txBody>
                  <a:tcPr/>
                </a:tc>
                <a:tc>
                  <a:txBody>
                    <a:bodyPr/>
                    <a:lstStyle/>
                    <a:p>
                      <a:pPr>
                        <a:defRPr b="1" sz="1200"/>
                      </a:pPr>
                      <a:r>
                        <a:t>عدد الساعات / Hours</a:t>
                      </a:r>
                    </a:p>
                  </a:txBody>
                  <a:tcPr/>
                </a:tc>
              </a:tr>
              <a:tr h="640080">
                <a:tc>
                  <a:txBody>
                    <a:bodyPr/>
                    <a:lstStyle/>
                    <a:p>
                      <a:pPr>
                        <a:defRPr sz="1000"/>
                      </a:pPr>
                      <a:r>
                        <a:t>إدارة العمليات / Operations Management</a:t>
                      </a:r>
                    </a:p>
                  </a:txBody>
                  <a:tcPr/>
                </a:tc>
                <a:tc>
                  <a:txBody>
                    <a:bodyPr/>
                    <a:lstStyle/>
                    <a:p>
                      <a:pPr>
                        <a:defRPr sz="1000"/>
                      </a:pPr>
                      <a:r>
                        <a:t>8</a:t>
                      </a:r>
                    </a:p>
                  </a:txBody>
                  <a:tcPr/>
                </a:tc>
              </a:tr>
              <a:tr h="640080">
                <a:tc>
                  <a:txBody>
                    <a:bodyPr/>
                    <a:lstStyle/>
                    <a:p>
                      <a:pPr>
                        <a:defRPr sz="1000"/>
                      </a:pPr>
                      <a:r>
                        <a:t>إدارة الموارد البشرية / Human Resource Management</a:t>
                      </a:r>
                    </a:p>
                  </a:txBody>
                  <a:tcPr/>
                </a:tc>
                <a:tc>
                  <a:txBody>
                    <a:bodyPr/>
                    <a:lstStyle/>
                    <a:p>
                      <a:pPr>
                        <a:defRPr sz="1000"/>
                      </a:pPr>
                      <a:r>
                        <a:t>6</a:t>
                      </a:r>
                    </a:p>
                  </a:txBody>
                  <a:tcPr/>
                </a:tc>
              </a:tr>
              <a:tr h="640080">
                <a:tc>
                  <a:txBody>
                    <a:bodyPr/>
                    <a:lstStyle/>
                    <a:p>
                      <a:pPr>
                        <a:defRPr sz="1000"/>
                      </a:pPr>
                      <a:r>
                        <a:t>الاقتصاد الجزئي / Microeconomics</a:t>
                      </a:r>
                    </a:p>
                  </a:txBody>
                  <a:tcPr/>
                </a:tc>
                <a:tc>
                  <a:txBody>
                    <a:bodyPr/>
                    <a:lstStyle/>
                    <a:p>
                      <a:pPr>
                        <a:defRPr sz="1000"/>
                      </a:pPr>
                      <a:r>
                        <a:t>6</a:t>
                      </a:r>
                    </a:p>
                  </a:txBody>
                  <a:tcPr/>
                </a:tc>
              </a:tr>
              <a:tr h="640080">
                <a:tc>
                  <a:txBody>
                    <a:bodyPr/>
                    <a:lstStyle/>
                    <a:p>
                      <a:pPr>
                        <a:defRPr sz="1000"/>
                      </a:pPr>
                      <a:r>
                        <a:t>إدارة المشاريع / Project Management</a:t>
                      </a:r>
                    </a:p>
                  </a:txBody>
                  <a:tcPr/>
                </a:tc>
                <a:tc>
                  <a:txBody>
                    <a:bodyPr/>
                    <a:lstStyle/>
                    <a:p>
                      <a:pPr>
                        <a:defRPr sz="1000"/>
                      </a:pPr>
                      <a:r>
                        <a:t>6</a:t>
                      </a:r>
                    </a:p>
                  </a:txBody>
                  <a:tcPr/>
                </a:tc>
              </a:tr>
            </a:tbl>
          </a:graphicData>
        </a:graphic>
      </p:graphicFrame>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الفصل الثالث - المناهج / Curriculum</a:t>
            </a:r>
          </a:p>
        </p:txBody>
      </p:sp>
      <p:graphicFrame>
        <p:nvGraphicFramePr>
          <p:cNvPr id="3" name="Table 2"/>
          <p:cNvGraphicFramePr>
            <a:graphicFrameLocks noGrp="1"/>
          </p:cNvGraphicFramePr>
          <p:nvPr/>
        </p:nvGraphicFramePr>
        <p:xfrm>
          <a:off x="457200" y="1371600"/>
          <a:ext cx="7772400" cy="3200400"/>
        </p:xfrm>
        <a:graphic>
          <a:graphicData uri="http://schemas.openxmlformats.org/drawingml/2006/table">
            <a:tbl>
              <a:tblPr firstRow="1" bandRow="1">
                <a:tableStyleId>{5C22544A-7EE6-4342-B048-85BDC9FD1C3A}</a:tableStyleId>
              </a:tblPr>
              <a:tblGrid>
                <a:gridCol w="3886200"/>
                <a:gridCol w="3886200"/>
              </a:tblGrid>
              <a:tr h="640080">
                <a:tc>
                  <a:txBody>
                    <a:bodyPr/>
                    <a:lstStyle/>
                    <a:p>
                      <a:pPr>
                        <a:defRPr b="1" sz="1200"/>
                      </a:pPr>
                      <a:r>
                        <a:t>اسم المادة / Course Name</a:t>
                      </a:r>
                    </a:p>
                  </a:txBody>
                  <a:tcPr/>
                </a:tc>
                <a:tc>
                  <a:txBody>
                    <a:bodyPr/>
                    <a:lstStyle/>
                    <a:p>
                      <a:pPr>
                        <a:defRPr b="1" sz="1200"/>
                      </a:pPr>
                      <a:r>
                        <a:t>عدد الساعات / Hours</a:t>
                      </a:r>
                    </a:p>
                  </a:txBody>
                  <a:tcPr/>
                </a:tc>
              </a:tr>
              <a:tr h="640080">
                <a:tc>
                  <a:txBody>
                    <a:bodyPr/>
                    <a:lstStyle/>
                    <a:p>
                      <a:pPr>
                        <a:defRPr sz="1000"/>
                      </a:pPr>
                      <a:r>
                        <a:t>الإدارة الاستراتيجية / Strategic Management</a:t>
                      </a:r>
                    </a:p>
                  </a:txBody>
                  <a:tcPr/>
                </a:tc>
                <a:tc>
                  <a:txBody>
                    <a:bodyPr/>
                    <a:lstStyle/>
                    <a:p>
                      <a:pPr>
                        <a:defRPr sz="1000"/>
                      </a:pPr>
                      <a:r>
                        <a:t>8</a:t>
                      </a:r>
                    </a:p>
                  </a:txBody>
                  <a:tcPr/>
                </a:tc>
              </a:tr>
              <a:tr h="640080">
                <a:tc>
                  <a:txBody>
                    <a:bodyPr/>
                    <a:lstStyle/>
                    <a:p>
                      <a:pPr>
                        <a:defRPr sz="1000"/>
                      </a:pPr>
                      <a:r>
                        <a:t>الأعمال الدولية / International Business</a:t>
                      </a:r>
                    </a:p>
                  </a:txBody>
                  <a:tcPr/>
                </a:tc>
                <a:tc>
                  <a:txBody>
                    <a:bodyPr/>
                    <a:lstStyle/>
                    <a:p>
                      <a:pPr>
                        <a:defRPr sz="1000"/>
                      </a:pPr>
                      <a:r>
                        <a:t>6</a:t>
                      </a:r>
                    </a:p>
                  </a:txBody>
                  <a:tcPr/>
                </a:tc>
              </a:tr>
              <a:tr h="640080">
                <a:tc>
                  <a:txBody>
                    <a:bodyPr/>
                    <a:lstStyle/>
                    <a:p>
                      <a:pPr>
                        <a:defRPr sz="1000"/>
                      </a:pPr>
                      <a:r>
                        <a:t>التسويق الرقمي / Digital Marketing</a:t>
                      </a:r>
                    </a:p>
                  </a:txBody>
                  <a:tcPr/>
                </a:tc>
                <a:tc>
                  <a:txBody>
                    <a:bodyPr/>
                    <a:lstStyle/>
                    <a:p>
                      <a:pPr>
                        <a:defRPr sz="1000"/>
                      </a:pPr>
                      <a:r>
                        <a:t>6</a:t>
                      </a:r>
                    </a:p>
                  </a:txBody>
                  <a:tcPr/>
                </a:tc>
              </a:tr>
              <a:tr h="640080">
                <a:tc>
                  <a:txBody>
                    <a:bodyPr/>
                    <a:lstStyle/>
                    <a:p>
                      <a:pPr>
                        <a:defRPr sz="1000"/>
                      </a:pPr>
                      <a:r>
                        <a:t>تحليل البيانات التجارية / Business Data Analysis</a:t>
                      </a:r>
                    </a:p>
                  </a:txBody>
                  <a:tcPr/>
                </a:tc>
                <a:tc>
                  <a:txBody>
                    <a:bodyPr/>
                    <a:lstStyle/>
                    <a:p>
                      <a:pPr>
                        <a:defRPr sz="1000"/>
                      </a:pPr>
                      <a:r>
                        <a:t>6</a:t>
                      </a:r>
                    </a:p>
                  </a:txBody>
                  <a:tcPr/>
                </a:tc>
              </a:tr>
            </a:tbl>
          </a:graphicData>
        </a:graphic>
      </p:graphicFrame>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الفصل الرابع - المناهج / Curriculum</a:t>
            </a:r>
          </a:p>
        </p:txBody>
      </p:sp>
      <p:graphicFrame>
        <p:nvGraphicFramePr>
          <p:cNvPr id="3" name="Table 2"/>
          <p:cNvGraphicFramePr>
            <a:graphicFrameLocks noGrp="1"/>
          </p:cNvGraphicFramePr>
          <p:nvPr/>
        </p:nvGraphicFramePr>
        <p:xfrm>
          <a:off x="457200" y="1371600"/>
          <a:ext cx="7772400" cy="3200400"/>
        </p:xfrm>
        <a:graphic>
          <a:graphicData uri="http://schemas.openxmlformats.org/drawingml/2006/table">
            <a:tbl>
              <a:tblPr firstRow="1" bandRow="1">
                <a:tableStyleId>{5C22544A-7EE6-4342-B048-85BDC9FD1C3A}</a:tableStyleId>
              </a:tblPr>
              <a:tblGrid>
                <a:gridCol w="3886200"/>
                <a:gridCol w="3886200"/>
              </a:tblGrid>
              <a:tr h="800100">
                <a:tc>
                  <a:txBody>
                    <a:bodyPr/>
                    <a:lstStyle/>
                    <a:p>
                      <a:pPr>
                        <a:defRPr b="1" sz="1200"/>
                      </a:pPr>
                      <a:r>
                        <a:t>اسم المادة / Course Name</a:t>
                      </a:r>
                    </a:p>
                  </a:txBody>
                  <a:tcPr/>
                </a:tc>
                <a:tc>
                  <a:txBody>
                    <a:bodyPr/>
                    <a:lstStyle/>
                    <a:p>
                      <a:pPr>
                        <a:defRPr b="1" sz="1200"/>
                      </a:pPr>
                      <a:r>
                        <a:t>عدد الساعات / Hours</a:t>
                      </a:r>
                    </a:p>
                  </a:txBody>
                  <a:tcPr/>
                </a:tc>
              </a:tr>
              <a:tr h="800100">
                <a:tc>
                  <a:txBody>
                    <a:bodyPr/>
                    <a:lstStyle/>
                    <a:p>
                      <a:pPr>
                        <a:defRPr sz="1000"/>
                      </a:pPr>
                      <a:r>
                        <a:t>مشروع التخرج / Graduation Project</a:t>
                      </a:r>
                    </a:p>
                  </a:txBody>
                  <a:tcPr/>
                </a:tc>
                <a:tc>
                  <a:txBody>
                    <a:bodyPr/>
                    <a:lstStyle/>
                    <a:p>
                      <a:pPr>
                        <a:defRPr sz="1000"/>
                      </a:pPr>
                      <a:r>
                        <a:t>10</a:t>
                      </a:r>
                    </a:p>
                  </a:txBody>
                  <a:tcPr/>
                </a:tc>
              </a:tr>
              <a:tr h="800100">
                <a:tc>
                  <a:txBody>
                    <a:bodyPr/>
                    <a:lstStyle/>
                    <a:p>
                      <a:pPr>
                        <a:defRPr sz="1000"/>
                      </a:pPr>
                      <a:r>
                        <a:t>الابتكار وريادة الأعمال / Innovation and Entrepreneurship</a:t>
                      </a:r>
                    </a:p>
                  </a:txBody>
                  <a:tcPr/>
                </a:tc>
                <a:tc>
                  <a:txBody>
                    <a:bodyPr/>
                    <a:lstStyle/>
                    <a:p>
                      <a:pPr>
                        <a:defRPr sz="1000"/>
                      </a:pPr>
                      <a:r>
                        <a:t>6</a:t>
                      </a:r>
                    </a:p>
                  </a:txBody>
                  <a:tcPr/>
                </a:tc>
              </a:tr>
              <a:tr h="800100">
                <a:tc>
                  <a:txBody>
                    <a:bodyPr/>
                    <a:lstStyle/>
                    <a:p>
                      <a:pPr>
                        <a:defRPr sz="1000"/>
                      </a:pPr>
                      <a:r>
                        <a:t>القوانين التجارية / Commercial Laws</a:t>
                      </a:r>
                    </a:p>
                  </a:txBody>
                  <a:tcPr/>
                </a:tc>
                <a:tc>
                  <a:txBody>
                    <a:bodyPr/>
                    <a:lstStyle/>
                    <a:p>
                      <a:pPr>
                        <a:defRPr sz="1000"/>
                      </a:pPr>
                      <a:r>
                        <a:t>6</a:t>
                      </a:r>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