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 id="257" r:id="rId8"/>
    <p:sldId id="258" r:id="rId9"/>
    <p:sldId id="259" r:id="rId10"/>
    <p:sldId id="260" r:id="rId11"/>
    <p:sldId id="261"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2" Type="http://schemas.openxmlformats.org/officeDocument/2006/relationships/printerSettings" Target="printerSettings/printerSettings1.bin"/><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ctrTitle"/>
          </p:nvPr>
        </p:nvSpPr>
        <p:spPr/>
        <p:txBody>
          <a:bodyPr/>
          <a:lstStyle/>
          <a:p>
            <a:r>
              <a:t>قسم العلوم التربوية لذوي الاحتياجات الخاصة</a:t>
            </a:r>
          </a:p>
          <a:p>
            <a:r>
              <a:t>Department of Educational Sciences for Special Needs</a:t>
            </a:r>
          </a:p>
        </p:txBody>
      </p:sp>
      <p:sp>
        <p:nvSpPr>
          <p:cNvPr id="3" name="Subtitle 2"/>
          <p:cNvSpPr>
            <a:spLocks noGrp="1"/>
          </p:cNvSpPr>
          <p:nvPr>
            <p:ph type="subTitle" idx="1"/>
          </p:nvPr>
        </p:nvSpPr>
        <p:spPr/>
        <p:txBody>
          <a:bodyPr/>
          <a:lstStyle/>
          <a:p>
            <a:r>
              <a:t>Overview / نظرة عامة</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p:txBody>
      </p:sp>
      <p:sp>
        <p:nvSpPr>
          <p:cNvPr id="3" name="TextBox 2"/>
          <p:cNvSpPr txBox="1"/>
          <p:nvPr/>
        </p:nvSpPr>
        <p:spPr>
          <a:xfrm>
            <a:off x="457200" y="457200"/>
            <a:ext cx="7315200" cy="457200"/>
          </a:xfrm>
          <a:prstGeom prst="rect">
            <a:avLst/>
          </a:prstGeom>
          <a:noFill/>
        </p:spPr>
        <p:txBody>
          <a:bodyPr wrap="none">
            <a:spAutoFit/>
          </a:bodyPr>
          <a:lstStyle/>
          <a:p>
            <a:pPr algn="ctr">
              <a:defRPr b="1" sz="1800"/>
            </a:pPr>
            <a:r>
              <a:t>التعريف / Definition</a:t>
            </a:r>
          </a:p>
        </p:txBody>
      </p:sp>
      <p:sp>
        <p:nvSpPr>
          <p:cNvPr id="4" name="TextBox 3"/>
          <p:cNvSpPr txBox="1"/>
          <p:nvPr/>
        </p:nvSpPr>
        <p:spPr>
          <a:xfrm>
            <a:off x="457200" y="1371600"/>
            <a:ext cx="7315200" cy="1828800"/>
          </a:xfrm>
          <a:prstGeom prst="rect">
            <a:avLst/>
          </a:prstGeom>
          <a:noFill/>
        </p:spPr>
        <p:txBody>
          <a:bodyPr wrap="square">
            <a:spAutoFit/>
          </a:bodyPr>
          <a:lstStyle/>
          <a:p>
            <a:r>
              <a:t>يركز هذا القسم على إعداد معلمين ومختصين لدعم التعليم والتأهيل لذوي الاحتياجات الخاصة، من خلال تطوير مهارات تعليمية وتأهيلية تلبي احتياجاتهم الفردية وتدعم دمجهم في المجتمع.</a:t>
            </a:r>
          </a:p>
          <a:p/>
          <a:p>
            <a:r>
              <a:t>This department focuses on preparing teachers and specialists to support the education and rehabilitation of individuals with special needs by developing educational and rehabilitative skills that meet their individual needs and promote their integration into society.</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p:txBody>
      </p:sp>
      <p:sp>
        <p:nvSpPr>
          <p:cNvPr id="3" name="TextBox 2"/>
          <p:cNvSpPr txBox="1"/>
          <p:nvPr/>
        </p:nvSpPr>
        <p:spPr>
          <a:xfrm>
            <a:off x="457200" y="457200"/>
            <a:ext cx="7315200" cy="457200"/>
          </a:xfrm>
          <a:prstGeom prst="rect">
            <a:avLst/>
          </a:prstGeom>
          <a:noFill/>
        </p:spPr>
        <p:txBody>
          <a:bodyPr wrap="none">
            <a:spAutoFit/>
          </a:bodyPr>
          <a:lstStyle/>
          <a:p>
            <a:pPr algn="ctr">
              <a:defRPr b="1" sz="1800"/>
            </a:pPr>
            <a:r>
              <a:t>الفصل الأول - المناهج / Curriculum</a:t>
            </a:r>
          </a:p>
        </p:txBody>
      </p:sp>
      <p:graphicFrame>
        <p:nvGraphicFramePr>
          <p:cNvPr id="4" name="Table 3"/>
          <p:cNvGraphicFramePr>
            <a:graphicFrameLocks noGrp="1"/>
          </p:cNvGraphicFramePr>
          <p:nvPr/>
        </p:nvGraphicFramePr>
        <p:xfrm>
          <a:off x="457200" y="1371600"/>
          <a:ext cx="7772400" cy="3200400"/>
        </p:xfrm>
        <a:graphic>
          <a:graphicData uri="http://schemas.openxmlformats.org/drawingml/2006/table">
            <a:tbl>
              <a:tblPr firstRow="1" bandRow="1">
                <a:tableStyleId>{5C22544A-7EE6-4342-B048-85BDC9FD1C3A}</a:tableStyleId>
              </a:tblPr>
              <a:tblGrid>
                <a:gridCol w="3886200"/>
                <a:gridCol w="3886200"/>
              </a:tblGrid>
              <a:tr h="640080">
                <a:tc>
                  <a:txBody>
                    <a:bodyPr/>
                    <a:lstStyle/>
                    <a:p>
                      <a:pPr>
                        <a:defRPr b="1" sz="1200"/>
                      </a:pPr>
                      <a:r>
                        <a:t>اسم المادة / Course Name</a:t>
                      </a:r>
                    </a:p>
                  </a:txBody>
                  <a:tcPr/>
                </a:tc>
                <a:tc>
                  <a:txBody>
                    <a:bodyPr/>
                    <a:lstStyle/>
                    <a:p>
                      <a:pPr>
                        <a:defRPr b="1" sz="1200"/>
                      </a:pPr>
                      <a:r>
                        <a:t>عدد الساعات / Hours</a:t>
                      </a:r>
                    </a:p>
                  </a:txBody>
                  <a:tcPr/>
                </a:tc>
              </a:tr>
              <a:tr h="640080">
                <a:tc>
                  <a:txBody>
                    <a:bodyPr/>
                    <a:lstStyle/>
                    <a:p>
                      <a:pPr>
                        <a:defRPr sz="1000"/>
                      </a:pPr>
                      <a:r>
                        <a:t>مقدمة في التربية الخاصة / Introduction to Special Education</a:t>
                      </a:r>
                    </a:p>
                  </a:txBody>
                  <a:tcPr/>
                </a:tc>
                <a:tc>
                  <a:txBody>
                    <a:bodyPr/>
                    <a:lstStyle/>
                    <a:p>
                      <a:pPr>
                        <a:defRPr sz="1000"/>
                      </a:pPr>
                      <a:r>
                        <a:t>8</a:t>
                      </a:r>
                    </a:p>
                  </a:txBody>
                  <a:tcPr/>
                </a:tc>
              </a:tr>
              <a:tr h="640080">
                <a:tc>
                  <a:txBody>
                    <a:bodyPr/>
                    <a:lstStyle/>
                    <a:p>
                      <a:pPr>
                        <a:defRPr sz="1000"/>
                      </a:pPr>
                      <a:r>
                        <a:t>علم نفس النمو / Developmental Psychology</a:t>
                      </a:r>
                    </a:p>
                  </a:txBody>
                  <a:tcPr/>
                </a:tc>
                <a:tc>
                  <a:txBody>
                    <a:bodyPr/>
                    <a:lstStyle/>
                    <a:p>
                      <a:pPr>
                        <a:defRPr sz="1000"/>
                      </a:pPr>
                      <a:r>
                        <a:t>6</a:t>
                      </a:r>
                    </a:p>
                  </a:txBody>
                  <a:tcPr/>
                </a:tc>
              </a:tr>
              <a:tr h="640080">
                <a:tc>
                  <a:txBody>
                    <a:bodyPr/>
                    <a:lstStyle/>
                    <a:p>
                      <a:pPr>
                        <a:defRPr sz="1000"/>
                      </a:pPr>
                      <a:r>
                        <a:t>الإعاقات الذهنية / Intellectual Disabilities</a:t>
                      </a:r>
                    </a:p>
                  </a:txBody>
                  <a:tcPr/>
                </a:tc>
                <a:tc>
                  <a:txBody>
                    <a:bodyPr/>
                    <a:lstStyle/>
                    <a:p>
                      <a:pPr>
                        <a:defRPr sz="1000"/>
                      </a:pPr>
                      <a:r>
                        <a:t>6</a:t>
                      </a:r>
                    </a:p>
                  </a:txBody>
                  <a:tcPr/>
                </a:tc>
              </a:tr>
              <a:tr h="640080">
                <a:tc>
                  <a:txBody>
                    <a:bodyPr/>
                    <a:lstStyle/>
                    <a:p>
                      <a:pPr>
                        <a:defRPr sz="1000"/>
                      </a:pPr>
                      <a:r>
                        <a:t>استراتيجيات تعليم الأطفال ذوي الاحتياجات الخاصة / Teaching Strategies for Children with Special Needs</a:t>
                      </a:r>
                    </a:p>
                  </a:txBody>
                  <a:tcPr/>
                </a:tc>
                <a:tc>
                  <a:txBody>
                    <a:bodyPr/>
                    <a:lstStyle/>
                    <a:p>
                      <a:pPr>
                        <a:defRPr sz="1000"/>
                      </a:pPr>
                      <a:r>
                        <a:t>6</a:t>
                      </a:r>
                    </a:p>
                  </a:txBody>
                  <a:tcPr/>
                </a:tc>
              </a:tr>
            </a:tbl>
          </a:graphicData>
        </a:graphic>
      </p:graphicFrame>
    </p:spTree>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p:txBody>
      </p:sp>
      <p:sp>
        <p:nvSpPr>
          <p:cNvPr id="3" name="TextBox 2"/>
          <p:cNvSpPr txBox="1"/>
          <p:nvPr/>
        </p:nvSpPr>
        <p:spPr>
          <a:xfrm>
            <a:off x="457200" y="457200"/>
            <a:ext cx="7315200" cy="457200"/>
          </a:xfrm>
          <a:prstGeom prst="rect">
            <a:avLst/>
          </a:prstGeom>
          <a:noFill/>
        </p:spPr>
        <p:txBody>
          <a:bodyPr wrap="none">
            <a:spAutoFit/>
          </a:bodyPr>
          <a:lstStyle/>
          <a:p>
            <a:pPr algn="ctr">
              <a:defRPr b="1" sz="1800"/>
            </a:pPr>
            <a:r>
              <a:t>الفصل الثاني - المناهج / Curriculum</a:t>
            </a:r>
          </a:p>
        </p:txBody>
      </p:sp>
      <p:graphicFrame>
        <p:nvGraphicFramePr>
          <p:cNvPr id="4" name="Table 3"/>
          <p:cNvGraphicFramePr>
            <a:graphicFrameLocks noGrp="1"/>
          </p:cNvGraphicFramePr>
          <p:nvPr/>
        </p:nvGraphicFramePr>
        <p:xfrm>
          <a:off x="457200" y="1371600"/>
          <a:ext cx="7772400" cy="3200400"/>
        </p:xfrm>
        <a:graphic>
          <a:graphicData uri="http://schemas.openxmlformats.org/drawingml/2006/table">
            <a:tbl>
              <a:tblPr firstRow="1" bandRow="1">
                <a:tableStyleId>{5C22544A-7EE6-4342-B048-85BDC9FD1C3A}</a:tableStyleId>
              </a:tblPr>
              <a:tblGrid>
                <a:gridCol w="3886200"/>
                <a:gridCol w="3886200"/>
              </a:tblGrid>
              <a:tr h="640080">
                <a:tc>
                  <a:txBody>
                    <a:bodyPr/>
                    <a:lstStyle/>
                    <a:p>
                      <a:pPr>
                        <a:defRPr b="1" sz="1200"/>
                      </a:pPr>
                      <a:r>
                        <a:t>اسم المادة / Course Name</a:t>
                      </a:r>
                    </a:p>
                  </a:txBody>
                  <a:tcPr/>
                </a:tc>
                <a:tc>
                  <a:txBody>
                    <a:bodyPr/>
                    <a:lstStyle/>
                    <a:p>
                      <a:pPr>
                        <a:defRPr b="1" sz="1200"/>
                      </a:pPr>
                      <a:r>
                        <a:t>عدد الساعات / Hours</a:t>
                      </a:r>
                    </a:p>
                  </a:txBody>
                  <a:tcPr/>
                </a:tc>
              </a:tr>
              <a:tr h="640080">
                <a:tc>
                  <a:txBody>
                    <a:bodyPr/>
                    <a:lstStyle/>
                    <a:p>
                      <a:pPr>
                        <a:defRPr sz="1000"/>
                      </a:pPr>
                      <a:r>
                        <a:t>التوحد واضطرابات التواصل / Autism and Communication Disorders</a:t>
                      </a:r>
                    </a:p>
                  </a:txBody>
                  <a:tcPr/>
                </a:tc>
                <a:tc>
                  <a:txBody>
                    <a:bodyPr/>
                    <a:lstStyle/>
                    <a:p>
                      <a:pPr>
                        <a:defRPr sz="1000"/>
                      </a:pPr>
                      <a:r>
                        <a:t>8</a:t>
                      </a:r>
                    </a:p>
                  </a:txBody>
                  <a:tcPr/>
                </a:tc>
              </a:tr>
              <a:tr h="640080">
                <a:tc>
                  <a:txBody>
                    <a:bodyPr/>
                    <a:lstStyle/>
                    <a:p>
                      <a:pPr>
                        <a:defRPr sz="1000"/>
                      </a:pPr>
                      <a:r>
                        <a:t>الإعاقات الحسية / Sensory Impairments</a:t>
                      </a:r>
                    </a:p>
                  </a:txBody>
                  <a:tcPr/>
                </a:tc>
                <a:tc>
                  <a:txBody>
                    <a:bodyPr/>
                    <a:lstStyle/>
                    <a:p>
                      <a:pPr>
                        <a:defRPr sz="1000"/>
                      </a:pPr>
                      <a:r>
                        <a:t>6</a:t>
                      </a:r>
                    </a:p>
                  </a:txBody>
                  <a:tcPr/>
                </a:tc>
              </a:tr>
              <a:tr h="640080">
                <a:tc>
                  <a:txBody>
                    <a:bodyPr/>
                    <a:lstStyle/>
                    <a:p>
                      <a:pPr>
                        <a:defRPr sz="1000"/>
                      </a:pPr>
                      <a:r>
                        <a:t>طرق التقييم والتشخيص / Assessment and Diagnosis Methods</a:t>
                      </a:r>
                    </a:p>
                  </a:txBody>
                  <a:tcPr/>
                </a:tc>
                <a:tc>
                  <a:txBody>
                    <a:bodyPr/>
                    <a:lstStyle/>
                    <a:p>
                      <a:pPr>
                        <a:defRPr sz="1000"/>
                      </a:pPr>
                      <a:r>
                        <a:t>6</a:t>
                      </a:r>
                    </a:p>
                  </a:txBody>
                  <a:tcPr/>
                </a:tc>
              </a:tr>
              <a:tr h="640080">
                <a:tc>
                  <a:txBody>
                    <a:bodyPr/>
                    <a:lstStyle/>
                    <a:p>
                      <a:pPr>
                        <a:defRPr sz="1000"/>
                      </a:pPr>
                      <a:r>
                        <a:t>الإرشاد الأسري / Family Counseling</a:t>
                      </a:r>
                    </a:p>
                  </a:txBody>
                  <a:tcPr/>
                </a:tc>
                <a:tc>
                  <a:txBody>
                    <a:bodyPr/>
                    <a:lstStyle/>
                    <a:p>
                      <a:pPr>
                        <a:defRPr sz="1000"/>
                      </a:pPr>
                      <a:r>
                        <a:t>6</a:t>
                      </a:r>
                    </a:p>
                  </a:txBody>
                  <a:tcPr/>
                </a:tc>
              </a:tr>
            </a:tbl>
          </a:graphicData>
        </a:graphic>
      </p:graphicFrame>
    </p:spTree>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p:txBody>
      </p:sp>
      <p:sp>
        <p:nvSpPr>
          <p:cNvPr id="3" name="TextBox 2"/>
          <p:cNvSpPr txBox="1"/>
          <p:nvPr/>
        </p:nvSpPr>
        <p:spPr>
          <a:xfrm>
            <a:off x="457200" y="457200"/>
            <a:ext cx="7315200" cy="457200"/>
          </a:xfrm>
          <a:prstGeom prst="rect">
            <a:avLst/>
          </a:prstGeom>
          <a:noFill/>
        </p:spPr>
        <p:txBody>
          <a:bodyPr wrap="none">
            <a:spAutoFit/>
          </a:bodyPr>
          <a:lstStyle/>
          <a:p>
            <a:pPr algn="ctr">
              <a:defRPr b="1" sz="1800"/>
            </a:pPr>
            <a:r>
              <a:t>الفصل الثالث - المناهج / Curriculum</a:t>
            </a:r>
          </a:p>
        </p:txBody>
      </p:sp>
      <p:graphicFrame>
        <p:nvGraphicFramePr>
          <p:cNvPr id="4" name="Table 3"/>
          <p:cNvGraphicFramePr>
            <a:graphicFrameLocks noGrp="1"/>
          </p:cNvGraphicFramePr>
          <p:nvPr/>
        </p:nvGraphicFramePr>
        <p:xfrm>
          <a:off x="457200" y="1371600"/>
          <a:ext cx="7772400" cy="3200400"/>
        </p:xfrm>
        <a:graphic>
          <a:graphicData uri="http://schemas.openxmlformats.org/drawingml/2006/table">
            <a:tbl>
              <a:tblPr firstRow="1" bandRow="1">
                <a:tableStyleId>{5C22544A-7EE6-4342-B048-85BDC9FD1C3A}</a:tableStyleId>
              </a:tblPr>
              <a:tblGrid>
                <a:gridCol w="3886200"/>
                <a:gridCol w="3886200"/>
              </a:tblGrid>
              <a:tr h="640080">
                <a:tc>
                  <a:txBody>
                    <a:bodyPr/>
                    <a:lstStyle/>
                    <a:p>
                      <a:pPr>
                        <a:defRPr b="1" sz="1200"/>
                      </a:pPr>
                      <a:r>
                        <a:t>اسم المادة / Course Name</a:t>
                      </a:r>
                    </a:p>
                  </a:txBody>
                  <a:tcPr/>
                </a:tc>
                <a:tc>
                  <a:txBody>
                    <a:bodyPr/>
                    <a:lstStyle/>
                    <a:p>
                      <a:pPr>
                        <a:defRPr b="1" sz="1200"/>
                      </a:pPr>
                      <a:r>
                        <a:t>عدد الساعات / Hours</a:t>
                      </a:r>
                    </a:p>
                  </a:txBody>
                  <a:tcPr/>
                </a:tc>
              </a:tr>
              <a:tr h="640080">
                <a:tc>
                  <a:txBody>
                    <a:bodyPr/>
                    <a:lstStyle/>
                    <a:p>
                      <a:pPr>
                        <a:defRPr sz="1000"/>
                      </a:pPr>
                      <a:r>
                        <a:t>التكنولوجيا المساعدة في التعليم الخاص / Assistive Technology in Special Education</a:t>
                      </a:r>
                    </a:p>
                  </a:txBody>
                  <a:tcPr/>
                </a:tc>
                <a:tc>
                  <a:txBody>
                    <a:bodyPr/>
                    <a:lstStyle/>
                    <a:p>
                      <a:pPr>
                        <a:defRPr sz="1000"/>
                      </a:pPr>
                      <a:r>
                        <a:t>8</a:t>
                      </a:r>
                    </a:p>
                  </a:txBody>
                  <a:tcPr/>
                </a:tc>
              </a:tr>
              <a:tr h="640080">
                <a:tc>
                  <a:txBody>
                    <a:bodyPr/>
                    <a:lstStyle/>
                    <a:p>
                      <a:pPr>
                        <a:defRPr sz="1000"/>
                      </a:pPr>
                      <a:r>
                        <a:t>الإعاقات الحركية / Motor Disabilities</a:t>
                      </a:r>
                    </a:p>
                  </a:txBody>
                  <a:tcPr/>
                </a:tc>
                <a:tc>
                  <a:txBody>
                    <a:bodyPr/>
                    <a:lstStyle/>
                    <a:p>
                      <a:pPr>
                        <a:defRPr sz="1000"/>
                      </a:pPr>
                      <a:r>
                        <a:t>6</a:t>
                      </a:r>
                    </a:p>
                  </a:txBody>
                  <a:tcPr/>
                </a:tc>
              </a:tr>
              <a:tr h="640080">
                <a:tc>
                  <a:txBody>
                    <a:bodyPr/>
                    <a:lstStyle/>
                    <a:p>
                      <a:pPr>
                        <a:defRPr sz="1000"/>
                      </a:pPr>
                      <a:r>
                        <a:t>إدارة الصفوف الخاصة / Managing Special Education Classrooms</a:t>
                      </a:r>
                    </a:p>
                  </a:txBody>
                  <a:tcPr/>
                </a:tc>
                <a:tc>
                  <a:txBody>
                    <a:bodyPr/>
                    <a:lstStyle/>
                    <a:p>
                      <a:pPr>
                        <a:defRPr sz="1000"/>
                      </a:pPr>
                      <a:r>
                        <a:t>6</a:t>
                      </a:r>
                    </a:p>
                  </a:txBody>
                  <a:tcPr/>
                </a:tc>
              </a:tr>
              <a:tr h="640080">
                <a:tc>
                  <a:txBody>
                    <a:bodyPr/>
                    <a:lstStyle/>
                    <a:p>
                      <a:pPr>
                        <a:defRPr sz="1000"/>
                      </a:pPr>
                      <a:r>
                        <a:t>الإرشاد الوظيفي لذوي الاحتياجات الخاصة / Career Counseling for Special Needs</a:t>
                      </a:r>
                    </a:p>
                  </a:txBody>
                  <a:tcPr/>
                </a:tc>
                <a:tc>
                  <a:txBody>
                    <a:bodyPr/>
                    <a:lstStyle/>
                    <a:p>
                      <a:pPr>
                        <a:defRPr sz="1000"/>
                      </a:pPr>
                      <a:r>
                        <a:t>6</a:t>
                      </a:r>
                    </a:p>
                  </a:txBody>
                  <a:tcPr/>
                </a:tc>
              </a:tr>
            </a:tbl>
          </a:graphicData>
        </a:graphic>
      </p:graphicFrame>
    </p:spTree>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p:txBody>
      </p:sp>
      <p:sp>
        <p:nvSpPr>
          <p:cNvPr id="3" name="TextBox 2"/>
          <p:cNvSpPr txBox="1"/>
          <p:nvPr/>
        </p:nvSpPr>
        <p:spPr>
          <a:xfrm>
            <a:off x="457200" y="457200"/>
            <a:ext cx="7315200" cy="457200"/>
          </a:xfrm>
          <a:prstGeom prst="rect">
            <a:avLst/>
          </a:prstGeom>
          <a:noFill/>
        </p:spPr>
        <p:txBody>
          <a:bodyPr wrap="none">
            <a:spAutoFit/>
          </a:bodyPr>
          <a:lstStyle/>
          <a:p>
            <a:pPr algn="ctr">
              <a:defRPr b="1" sz="1800"/>
            </a:pPr>
            <a:r>
              <a:t>الفصل الرابع - المناهج / Curriculum</a:t>
            </a:r>
          </a:p>
        </p:txBody>
      </p:sp>
      <p:graphicFrame>
        <p:nvGraphicFramePr>
          <p:cNvPr id="4" name="Table 3"/>
          <p:cNvGraphicFramePr>
            <a:graphicFrameLocks noGrp="1"/>
          </p:cNvGraphicFramePr>
          <p:nvPr/>
        </p:nvGraphicFramePr>
        <p:xfrm>
          <a:off x="457200" y="1371600"/>
          <a:ext cx="7772400" cy="3200400"/>
        </p:xfrm>
        <a:graphic>
          <a:graphicData uri="http://schemas.openxmlformats.org/drawingml/2006/table">
            <a:tbl>
              <a:tblPr firstRow="1" bandRow="1">
                <a:tableStyleId>{5C22544A-7EE6-4342-B048-85BDC9FD1C3A}</a:tableStyleId>
              </a:tblPr>
              <a:tblGrid>
                <a:gridCol w="3886200"/>
                <a:gridCol w="3886200"/>
              </a:tblGrid>
              <a:tr h="800100">
                <a:tc>
                  <a:txBody>
                    <a:bodyPr/>
                    <a:lstStyle/>
                    <a:p>
                      <a:pPr>
                        <a:defRPr b="1" sz="1200"/>
                      </a:pPr>
                      <a:r>
                        <a:t>اسم المادة / Course Name</a:t>
                      </a:r>
                    </a:p>
                  </a:txBody>
                  <a:tcPr/>
                </a:tc>
                <a:tc>
                  <a:txBody>
                    <a:bodyPr/>
                    <a:lstStyle/>
                    <a:p>
                      <a:pPr>
                        <a:defRPr b="1" sz="1200"/>
                      </a:pPr>
                      <a:r>
                        <a:t>عدد الساعات / Hours</a:t>
                      </a:r>
                    </a:p>
                  </a:txBody>
                  <a:tcPr/>
                </a:tc>
              </a:tr>
              <a:tr h="800100">
                <a:tc>
                  <a:txBody>
                    <a:bodyPr/>
                    <a:lstStyle/>
                    <a:p>
                      <a:pPr>
                        <a:defRPr sz="1000"/>
                      </a:pPr>
                      <a:r>
                        <a:t>مشروع التخرج / Graduation Project</a:t>
                      </a:r>
                    </a:p>
                  </a:txBody>
                  <a:tcPr/>
                </a:tc>
                <a:tc>
                  <a:txBody>
                    <a:bodyPr/>
                    <a:lstStyle/>
                    <a:p>
                      <a:pPr>
                        <a:defRPr sz="1000"/>
                      </a:pPr>
                      <a:r>
                        <a:t>10</a:t>
                      </a:r>
                    </a:p>
                  </a:txBody>
                  <a:tcPr/>
                </a:tc>
              </a:tr>
              <a:tr h="800100">
                <a:tc>
                  <a:txBody>
                    <a:bodyPr/>
                    <a:lstStyle/>
                    <a:p>
                      <a:pPr>
                        <a:defRPr sz="1000"/>
                      </a:pPr>
                      <a:r>
                        <a:t>الدمج التعليمي / Educational Inclusion</a:t>
                      </a:r>
                    </a:p>
                  </a:txBody>
                  <a:tcPr/>
                </a:tc>
                <a:tc>
                  <a:txBody>
                    <a:bodyPr/>
                    <a:lstStyle/>
                    <a:p>
                      <a:pPr>
                        <a:defRPr sz="1000"/>
                      </a:pPr>
                      <a:r>
                        <a:t>6</a:t>
                      </a:r>
                    </a:p>
                  </a:txBody>
                  <a:tcPr/>
                </a:tc>
              </a:tr>
              <a:tr h="800100">
                <a:tc>
                  <a:txBody>
                    <a:bodyPr/>
                    <a:lstStyle/>
                    <a:p>
                      <a:pPr>
                        <a:defRPr sz="1000"/>
                      </a:pPr>
                      <a:r>
                        <a:t>التحديات الأخلاقية في التربية الخاصة / Ethical Challenges in Special Education</a:t>
                      </a:r>
                    </a:p>
                  </a:txBody>
                  <a:tcPr/>
                </a:tc>
                <a:tc>
                  <a:txBody>
                    <a:bodyPr/>
                    <a:lstStyle/>
                    <a:p>
                      <a:pPr>
                        <a:defRPr sz="1000"/>
                      </a:pPr>
                      <a:r>
                        <a:t>6</a:t>
                      </a:r>
                    </a:p>
                  </a:txBody>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